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9" r:id="rId3"/>
    <p:sldId id="270" r:id="rId4"/>
    <p:sldId id="271" r:id="rId5"/>
    <p:sldId id="267" r:id="rId6"/>
    <p:sldId id="266" r:id="rId7"/>
    <p:sldId id="275" r:id="rId8"/>
    <p:sldId id="256" r:id="rId9"/>
    <p:sldId id="265" r:id="rId10"/>
    <p:sldId id="257" r:id="rId11"/>
    <p:sldId id="277" r:id="rId12"/>
    <p:sldId id="259" r:id="rId13"/>
    <p:sldId id="273" r:id="rId14"/>
    <p:sldId id="258" r:id="rId15"/>
    <p:sldId id="260" r:id="rId16"/>
    <p:sldId id="261" r:id="rId17"/>
    <p:sldId id="263" r:id="rId18"/>
    <p:sldId id="262" r:id="rId19"/>
    <p:sldId id="278" r:id="rId20"/>
    <p:sldId id="274" r:id="rId21"/>
    <p:sldId id="268"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DED94-F2E9-4D13-8CF0-1C7B906DFB7B}" type="datetimeFigureOut">
              <a:rPr lang="en-US" smtClean="0"/>
              <a:t>3/5/2008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DED94-F2E9-4D13-8CF0-1C7B906DFB7B}" type="datetimeFigureOut">
              <a:rPr lang="en-US" smtClean="0"/>
              <a:t>3/5/2008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DED94-F2E9-4D13-8CF0-1C7B906DFB7B}" type="datetimeFigureOut">
              <a:rPr lang="en-US" smtClean="0"/>
              <a:t>3/5/2008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DED94-F2E9-4D13-8CF0-1C7B906DFB7B}" type="datetimeFigureOut">
              <a:rPr lang="en-US" smtClean="0"/>
              <a:t>3/5/2008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DED94-F2E9-4D13-8CF0-1C7B906DFB7B}" type="datetimeFigureOut">
              <a:rPr lang="en-US" smtClean="0"/>
              <a:t>3/5/2008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9DED94-F2E9-4D13-8CF0-1C7B906DFB7B}" type="datetimeFigureOut">
              <a:rPr lang="en-US" smtClean="0"/>
              <a:t>3/5/2008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DED94-F2E9-4D13-8CF0-1C7B906DFB7B}" type="datetimeFigureOut">
              <a:rPr lang="en-US" smtClean="0"/>
              <a:t>3/5/2008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DED94-F2E9-4D13-8CF0-1C7B906DFB7B}" type="datetimeFigureOut">
              <a:rPr lang="en-US" smtClean="0"/>
              <a:t>3/5/2008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DED94-F2E9-4D13-8CF0-1C7B906DFB7B}" type="datetimeFigureOut">
              <a:rPr lang="en-US" smtClean="0"/>
              <a:t>3/5/2008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DED94-F2E9-4D13-8CF0-1C7B906DFB7B}" type="datetimeFigureOut">
              <a:rPr lang="en-US" smtClean="0"/>
              <a:t>3/5/2008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DED94-F2E9-4D13-8CF0-1C7B906DFB7B}" type="datetimeFigureOut">
              <a:rPr lang="en-US" smtClean="0"/>
              <a:t>3/5/2008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EF86A-6F02-4670-8266-4DAAE7B2AB2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DED94-F2E9-4D13-8CF0-1C7B906DFB7B}" type="datetimeFigureOut">
              <a:rPr lang="en-US" smtClean="0"/>
              <a:t>3/5/2008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EF86A-6F02-4670-8266-4DAAE7B2AB2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andrewjs.com/video/GSNBroadBandHigh.mov"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447800"/>
            <a:ext cx="4800600" cy="2031325"/>
          </a:xfrm>
          <a:prstGeom prst="rect">
            <a:avLst/>
          </a:prstGeom>
          <a:solidFill>
            <a:schemeClr val="tx1"/>
          </a:solidFill>
        </p:spPr>
        <p:txBody>
          <a:bodyPr wrap="square" rtlCol="0">
            <a:spAutoFit/>
          </a:bodyPr>
          <a:lstStyle/>
          <a:p>
            <a:pPr algn="ctr"/>
            <a:endParaRPr lang="en-US" sz="3600" dirty="0" smtClean="0">
              <a:solidFill>
                <a:schemeClr val="bg1"/>
              </a:solidFill>
            </a:endParaRPr>
          </a:p>
          <a:p>
            <a:pPr algn="ctr"/>
            <a:r>
              <a:rPr lang="en-US" sz="3600" dirty="0" smtClean="0">
                <a:solidFill>
                  <a:schemeClr val="bg1"/>
                </a:solidFill>
              </a:rPr>
              <a:t>EXPOSING THE APIS OF INVISIBLE THINGS</a:t>
            </a:r>
          </a:p>
          <a:p>
            <a:endParaRPr lang="en-US" dirty="0" smtClean="0"/>
          </a:p>
        </p:txBody>
      </p:sp>
      <p:sp>
        <p:nvSpPr>
          <p:cNvPr id="5" name="TextBox 4"/>
          <p:cNvSpPr txBox="1"/>
          <p:nvPr/>
        </p:nvSpPr>
        <p:spPr>
          <a:xfrm>
            <a:off x="304800" y="6107668"/>
            <a:ext cx="2449773" cy="369332"/>
          </a:xfrm>
          <a:prstGeom prst="rect">
            <a:avLst/>
          </a:prstGeom>
          <a:noFill/>
        </p:spPr>
        <p:txBody>
          <a:bodyPr wrap="none" rtlCol="0">
            <a:spAutoFit/>
          </a:bodyPr>
          <a:lstStyle/>
          <a:p>
            <a:r>
              <a:rPr lang="en-US" dirty="0" smtClean="0"/>
              <a:t>Kati London, </a:t>
            </a:r>
            <a:r>
              <a:rPr lang="en-US" dirty="0" err="1" smtClean="0"/>
              <a:t>Etech</a:t>
            </a:r>
            <a:r>
              <a:rPr lang="en-US" dirty="0" smtClean="0"/>
              <a:t> 2008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y-logo-800.jpg"/>
          <p:cNvPicPr>
            <a:picLocks noChangeAspect="1"/>
          </p:cNvPicPr>
          <p:nvPr/>
        </p:nvPicPr>
        <p:blipFill>
          <a:blip r:embed="rId2"/>
          <a:stretch>
            <a:fillRect/>
          </a:stretch>
        </p:blipFill>
        <p:spPr>
          <a:xfrm>
            <a:off x="762000" y="0"/>
            <a:ext cx="7620000" cy="6677025"/>
          </a:xfrm>
          <a:prstGeom prst="rect">
            <a:avLst/>
          </a:prstGeom>
        </p:spPr>
      </p:pic>
      <p:sp>
        <p:nvSpPr>
          <p:cNvPr id="4" name="TextBox 3"/>
          <p:cNvSpPr txBox="1"/>
          <p:nvPr/>
        </p:nvSpPr>
        <p:spPr>
          <a:xfrm>
            <a:off x="63483" y="6260068"/>
            <a:ext cx="4584717" cy="369332"/>
          </a:xfrm>
          <a:prstGeom prst="rect">
            <a:avLst/>
          </a:prstGeom>
          <a:solidFill>
            <a:schemeClr val="tx1"/>
          </a:solidFill>
        </p:spPr>
        <p:txBody>
          <a:bodyPr wrap="none" rtlCol="0">
            <a:spAutoFit/>
          </a:bodyPr>
          <a:lstStyle/>
          <a:p>
            <a:r>
              <a:rPr lang="en-US" dirty="0" smtClean="0">
                <a:solidFill>
                  <a:schemeClr val="bg1"/>
                </a:solidFill>
              </a:rPr>
              <a:t>http://www.submersibledesign.com/drinkpee</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607" y="2362200"/>
            <a:ext cx="6670993" cy="646331"/>
          </a:xfrm>
          <a:prstGeom prst="rect">
            <a:avLst/>
          </a:prstGeom>
          <a:solidFill>
            <a:schemeClr val="tx1"/>
          </a:solidFill>
        </p:spPr>
        <p:txBody>
          <a:bodyPr wrap="none" rtlCol="0">
            <a:spAutoFit/>
          </a:bodyPr>
          <a:lstStyle/>
          <a:p>
            <a:r>
              <a:rPr lang="en-US" sz="3600" dirty="0" smtClean="0">
                <a:solidFill>
                  <a:schemeClr val="bg1"/>
                </a:solidFill>
              </a:rPr>
              <a:t>Invisible: Animal Behavior Patterns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rriving.jpg"/>
          <p:cNvPicPr>
            <a:picLocks noChangeAspect="1"/>
          </p:cNvPicPr>
          <p:nvPr/>
        </p:nvPicPr>
        <p:blipFill>
          <a:blip r:embed="rId2" cstate="print"/>
          <a:stretch>
            <a:fillRect/>
          </a:stretch>
        </p:blipFill>
        <p:spPr>
          <a:xfrm>
            <a:off x="2286000" y="2133600"/>
            <a:ext cx="1981200" cy="2461715"/>
          </a:xfrm>
          <a:prstGeom prst="rect">
            <a:avLst/>
          </a:prstGeom>
        </p:spPr>
      </p:pic>
      <p:sp>
        <p:nvSpPr>
          <p:cNvPr id="2" name="TextBox 1"/>
          <p:cNvSpPr txBox="1"/>
          <p:nvPr/>
        </p:nvSpPr>
        <p:spPr>
          <a:xfrm>
            <a:off x="228600" y="457200"/>
            <a:ext cx="7141570" cy="523220"/>
          </a:xfrm>
          <a:prstGeom prst="rect">
            <a:avLst/>
          </a:prstGeom>
          <a:solidFill>
            <a:schemeClr val="tx1"/>
          </a:solidFill>
        </p:spPr>
        <p:txBody>
          <a:bodyPr wrap="none" rtlCol="0">
            <a:spAutoFit/>
          </a:bodyPr>
          <a:lstStyle/>
          <a:p>
            <a:r>
              <a:rPr lang="en-US" sz="2800" dirty="0" smtClean="0">
                <a:solidFill>
                  <a:schemeClr val="bg1"/>
                </a:solidFill>
                <a:latin typeface="Arial" pitchFamily="34" charset="0"/>
                <a:cs typeface="Arial" pitchFamily="34" charset="0"/>
              </a:rPr>
              <a:t>Joshua Klein, A Vending Machine for Crows</a:t>
            </a:r>
            <a:endParaRPr lang="en-US" sz="2800" dirty="0">
              <a:solidFill>
                <a:schemeClr val="bg1"/>
              </a:solidFill>
              <a:latin typeface="Arial" pitchFamily="34" charset="0"/>
              <a:cs typeface="Arial" pitchFamily="34" charset="0"/>
            </a:endParaRPr>
          </a:p>
        </p:txBody>
      </p:sp>
      <p:pic>
        <p:nvPicPr>
          <p:cNvPr id="4" name="Picture 3" descr="leaving.jpg"/>
          <p:cNvPicPr>
            <a:picLocks noChangeAspect="1"/>
          </p:cNvPicPr>
          <p:nvPr/>
        </p:nvPicPr>
        <p:blipFill>
          <a:blip r:embed="rId3" cstate="print"/>
          <a:stretch>
            <a:fillRect/>
          </a:stretch>
        </p:blipFill>
        <p:spPr>
          <a:xfrm>
            <a:off x="338438" y="2133600"/>
            <a:ext cx="2023762" cy="2514600"/>
          </a:xfrm>
          <a:prstGeom prst="rect">
            <a:avLst/>
          </a:prstGeom>
        </p:spPr>
      </p:pic>
      <p:pic>
        <p:nvPicPr>
          <p:cNvPr id="6" name="Picture 5" descr="dropping_trash.jpg"/>
          <p:cNvPicPr>
            <a:picLocks noChangeAspect="1"/>
          </p:cNvPicPr>
          <p:nvPr/>
        </p:nvPicPr>
        <p:blipFill>
          <a:blip r:embed="rId4" cstate="print"/>
          <a:stretch>
            <a:fillRect/>
          </a:stretch>
        </p:blipFill>
        <p:spPr>
          <a:xfrm>
            <a:off x="4336076" y="2133600"/>
            <a:ext cx="2064724" cy="2565495"/>
          </a:xfrm>
          <a:prstGeom prst="rect">
            <a:avLst/>
          </a:prstGeom>
        </p:spPr>
      </p:pic>
      <p:pic>
        <p:nvPicPr>
          <p:cNvPr id="7" name="Picture 6" descr="dropping_coin.jpg"/>
          <p:cNvPicPr>
            <a:picLocks noChangeAspect="1"/>
          </p:cNvPicPr>
          <p:nvPr/>
        </p:nvPicPr>
        <p:blipFill>
          <a:blip r:embed="rId5" cstate="print"/>
          <a:stretch>
            <a:fillRect/>
          </a:stretch>
        </p:blipFill>
        <p:spPr>
          <a:xfrm>
            <a:off x="6477228" y="2057400"/>
            <a:ext cx="2057172" cy="25561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066800"/>
            <a:ext cx="7162800" cy="1815882"/>
          </a:xfrm>
          <a:prstGeom prst="rect">
            <a:avLst/>
          </a:prstGeom>
          <a:solidFill>
            <a:schemeClr val="tx1"/>
          </a:solidFill>
        </p:spPr>
        <p:txBody>
          <a:bodyPr wrap="square" rtlCol="0">
            <a:spAutoFit/>
          </a:bodyPr>
          <a:lstStyle/>
          <a:p>
            <a:pPr algn="ctr"/>
            <a:r>
              <a:rPr lang="en-US" sz="2800" dirty="0" smtClean="0">
                <a:solidFill>
                  <a:schemeClr val="bg1"/>
                </a:solidFill>
              </a:rPr>
              <a:t>Mutually beneficial </a:t>
            </a:r>
            <a:r>
              <a:rPr lang="en-US" sz="2800" i="1" dirty="0" err="1" smtClean="0">
                <a:solidFill>
                  <a:schemeClr val="bg1"/>
                </a:solidFill>
              </a:rPr>
              <a:t>synanthropy</a:t>
            </a:r>
            <a:r>
              <a:rPr lang="en-US" sz="2800" dirty="0" smtClean="0">
                <a:solidFill>
                  <a:schemeClr val="bg1"/>
                </a:solidFill>
              </a:rPr>
              <a:t>, or the concept that we can have mutually beneficial relationships with animals adapted to human ecologies.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crowsonbox.jpg"/>
          <p:cNvPicPr>
            <a:picLocks noChangeAspect="1"/>
          </p:cNvPicPr>
          <p:nvPr/>
        </p:nvPicPr>
        <p:blipFill>
          <a:blip r:embed="rId2"/>
          <a:stretch>
            <a:fillRect/>
          </a:stretch>
        </p:blipFill>
        <p:spPr>
          <a:xfrm>
            <a:off x="0" y="76200"/>
            <a:ext cx="9225529" cy="6629400"/>
          </a:xfrm>
          <a:prstGeom prst="rect">
            <a:avLst/>
          </a:prstGeom>
        </p:spPr>
      </p:pic>
      <p:sp>
        <p:nvSpPr>
          <p:cNvPr id="2" name="TextBox 1"/>
          <p:cNvSpPr txBox="1"/>
          <p:nvPr/>
        </p:nvSpPr>
        <p:spPr>
          <a:xfrm>
            <a:off x="1752600" y="5410200"/>
            <a:ext cx="5791200" cy="830997"/>
          </a:xfrm>
          <a:prstGeom prst="rect">
            <a:avLst/>
          </a:prstGeom>
          <a:solidFill>
            <a:schemeClr val="tx1"/>
          </a:solidFill>
        </p:spPr>
        <p:txBody>
          <a:bodyPr wrap="square" rtlCol="0">
            <a:spAutoFit/>
          </a:bodyPr>
          <a:lstStyle/>
          <a:p>
            <a:r>
              <a:rPr lang="en-US" sz="2400" dirty="0" smtClean="0">
                <a:solidFill>
                  <a:schemeClr val="bg1"/>
                </a:solidFill>
              </a:rPr>
              <a:t>An Experiment in </a:t>
            </a:r>
            <a:r>
              <a:rPr lang="en-US" sz="2400" dirty="0" err="1" smtClean="0">
                <a:solidFill>
                  <a:schemeClr val="bg1"/>
                </a:solidFill>
              </a:rPr>
              <a:t>Corvid</a:t>
            </a:r>
            <a:r>
              <a:rPr lang="en-US" sz="2400" dirty="0" smtClean="0">
                <a:solidFill>
                  <a:schemeClr val="bg1"/>
                </a:solidFill>
              </a:rPr>
              <a:t> Learning and Resource Acquisition Strategy Transmission</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ving.jpg"/>
          <p:cNvPicPr>
            <a:picLocks noChangeAspect="1"/>
          </p:cNvPicPr>
          <p:nvPr/>
        </p:nvPicPr>
        <p:blipFill>
          <a:blip r:embed="rId2" cstate="print"/>
          <a:stretch>
            <a:fillRect/>
          </a:stretch>
        </p:blipFill>
        <p:spPr>
          <a:xfrm>
            <a:off x="338438" y="1230573"/>
            <a:ext cx="3547762" cy="4408227"/>
          </a:xfrm>
          <a:prstGeom prst="rect">
            <a:avLst/>
          </a:prstGeom>
        </p:spPr>
      </p:pic>
      <p:sp>
        <p:nvSpPr>
          <p:cNvPr id="4" name="TextBox 3"/>
          <p:cNvSpPr txBox="1"/>
          <p:nvPr/>
        </p:nvSpPr>
        <p:spPr>
          <a:xfrm>
            <a:off x="4343400" y="1412081"/>
            <a:ext cx="4114800" cy="4524315"/>
          </a:xfrm>
          <a:prstGeom prst="rect">
            <a:avLst/>
          </a:prstGeom>
          <a:solidFill>
            <a:schemeClr val="tx1"/>
          </a:solidFill>
        </p:spPr>
        <p:txBody>
          <a:bodyPr wrap="square" rtlCol="0">
            <a:spAutoFit/>
          </a:bodyPr>
          <a:lstStyle/>
          <a:p>
            <a:r>
              <a:rPr lang="en-US" b="1" dirty="0" smtClean="0">
                <a:solidFill>
                  <a:schemeClr val="bg1"/>
                </a:solidFill>
                <a:latin typeface="Arial" pitchFamily="34" charset="0"/>
                <a:cs typeface="Arial" pitchFamily="34" charset="0"/>
              </a:rPr>
              <a:t>Food and Coins Available Upon Departure</a:t>
            </a:r>
          </a:p>
          <a:p>
            <a:endParaRPr lang="en-US" dirty="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The device pushes a few peanuts and one or two coins onto the feeder tray whenever a crow *leaves* the device. This ensures that the device always has food whenever it is examined by a potential feeding crow. It also ensures that both the sound of the device and its mechanical operation occur in close proximity to the feeding act so as to acclimate the crow. By having this noise occur as the crow leaves it prevents startling a potential feeder away from using the device.</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riving.jpg"/>
          <p:cNvPicPr>
            <a:picLocks noChangeAspect="1"/>
          </p:cNvPicPr>
          <p:nvPr/>
        </p:nvPicPr>
        <p:blipFill>
          <a:blip r:embed="rId2" cstate="print"/>
          <a:stretch>
            <a:fillRect/>
          </a:stretch>
        </p:blipFill>
        <p:spPr>
          <a:xfrm>
            <a:off x="436833" y="1066800"/>
            <a:ext cx="3618241" cy="4495800"/>
          </a:xfrm>
          <a:prstGeom prst="rect">
            <a:avLst/>
          </a:prstGeom>
        </p:spPr>
      </p:pic>
      <p:sp>
        <p:nvSpPr>
          <p:cNvPr id="3" name="TextBox 2"/>
          <p:cNvSpPr txBox="1"/>
          <p:nvPr/>
        </p:nvSpPr>
        <p:spPr>
          <a:xfrm>
            <a:off x="4191000" y="990600"/>
            <a:ext cx="4495800" cy="4801314"/>
          </a:xfrm>
          <a:prstGeom prst="rect">
            <a:avLst/>
          </a:prstGeom>
          <a:solidFill>
            <a:schemeClr val="tx1"/>
          </a:solidFill>
        </p:spPr>
        <p:txBody>
          <a:bodyPr wrap="square" rtlCol="0">
            <a:spAutoFit/>
          </a:bodyPr>
          <a:lstStyle/>
          <a:p>
            <a:r>
              <a:rPr lang="en-US" b="1" dirty="0" smtClean="0">
                <a:solidFill>
                  <a:schemeClr val="bg1"/>
                </a:solidFill>
                <a:latin typeface="Arial" pitchFamily="34" charset="0"/>
                <a:cs typeface="Arial" pitchFamily="34" charset="0"/>
              </a:rPr>
              <a:t>Food and Coins Available on Landing</a:t>
            </a:r>
          </a:p>
          <a:p>
            <a:endParaRPr lang="en-US" dirty="0" smtClean="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Food and coins are issued when a crow arrives.  At this point the crow should be comfortable with the sound of the device and is now being trained to wait for its reward when arriving at the machine. Note that the feeding tray is slanted such that coins will pile up and prevent peanuts from being available until the crow cleans them away - a typical behavior of crows is to sweep things out of the way with their beak, and in this case this causes the coins to fall down the funnel. This should help reinforce the connection between coins going down the funnel and peanuts being produced.</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opping_trash.jpg"/>
          <p:cNvPicPr>
            <a:picLocks noChangeAspect="1"/>
          </p:cNvPicPr>
          <p:nvPr/>
        </p:nvPicPr>
        <p:blipFill>
          <a:blip r:embed="rId2" cstate="print"/>
          <a:stretch>
            <a:fillRect/>
          </a:stretch>
        </p:blipFill>
        <p:spPr>
          <a:xfrm>
            <a:off x="533400" y="1064242"/>
            <a:ext cx="3436324" cy="4269758"/>
          </a:xfrm>
          <a:prstGeom prst="rect">
            <a:avLst/>
          </a:prstGeom>
        </p:spPr>
      </p:pic>
      <p:sp>
        <p:nvSpPr>
          <p:cNvPr id="3" name="TextBox 2"/>
          <p:cNvSpPr txBox="1"/>
          <p:nvPr/>
        </p:nvSpPr>
        <p:spPr>
          <a:xfrm>
            <a:off x="4267200" y="1066800"/>
            <a:ext cx="4038600" cy="3693319"/>
          </a:xfrm>
          <a:prstGeom prst="rect">
            <a:avLst/>
          </a:prstGeom>
          <a:solidFill>
            <a:schemeClr val="tx1"/>
          </a:solidFill>
        </p:spPr>
        <p:txBody>
          <a:bodyPr wrap="square" rtlCol="0">
            <a:spAutoFit/>
          </a:bodyPr>
          <a:lstStyle/>
          <a:p>
            <a:r>
              <a:rPr lang="en-US" b="1" dirty="0" smtClean="0">
                <a:solidFill>
                  <a:schemeClr val="bg1"/>
                </a:solidFill>
                <a:latin typeface="Arial" pitchFamily="34" charset="0"/>
                <a:cs typeface="Arial" pitchFamily="34" charset="0"/>
              </a:rPr>
              <a:t>Coins Available on Landing/</a:t>
            </a:r>
          </a:p>
          <a:p>
            <a:r>
              <a:rPr lang="en-US" b="1" dirty="0" smtClean="0">
                <a:solidFill>
                  <a:schemeClr val="bg1"/>
                </a:solidFill>
                <a:latin typeface="Arial" pitchFamily="34" charset="0"/>
                <a:cs typeface="Arial" pitchFamily="34" charset="0"/>
              </a:rPr>
              <a:t>Food Available on Departure</a:t>
            </a:r>
          </a:p>
          <a:p>
            <a:endParaRPr lang="en-US" dirty="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Coins alone are made available whenever the bird lands on the perch. However, should a bird peck or sweep coins off the tray and cause a coin to fall down the funnel, the device then produces some peanuts. This stage is designed to cement in the crows' mind the relationship between coins going down the funnel and peanuts being made available.</a:t>
            </a:r>
            <a:endParaRPr lang="en-US"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opping_coin.jpg"/>
          <p:cNvPicPr>
            <a:picLocks noChangeAspect="1"/>
          </p:cNvPicPr>
          <p:nvPr/>
        </p:nvPicPr>
        <p:blipFill>
          <a:blip r:embed="rId2" cstate="print"/>
          <a:stretch>
            <a:fillRect/>
          </a:stretch>
        </p:blipFill>
        <p:spPr>
          <a:xfrm>
            <a:off x="609600" y="1073623"/>
            <a:ext cx="3428772" cy="4260377"/>
          </a:xfrm>
          <a:prstGeom prst="rect">
            <a:avLst/>
          </a:prstGeom>
        </p:spPr>
      </p:pic>
      <p:sp>
        <p:nvSpPr>
          <p:cNvPr id="3" name="TextBox 2"/>
          <p:cNvSpPr txBox="1"/>
          <p:nvPr/>
        </p:nvSpPr>
        <p:spPr>
          <a:xfrm>
            <a:off x="4419600" y="1524000"/>
            <a:ext cx="3810000" cy="2308324"/>
          </a:xfrm>
          <a:prstGeom prst="rect">
            <a:avLst/>
          </a:prstGeom>
          <a:solidFill>
            <a:schemeClr val="tx1"/>
          </a:solidFill>
        </p:spPr>
        <p:txBody>
          <a:bodyPr wrap="square" rtlCol="0">
            <a:spAutoFit/>
          </a:bodyPr>
          <a:lstStyle/>
          <a:p>
            <a:r>
              <a:rPr lang="en-US" b="1" dirty="0" smtClean="0">
                <a:solidFill>
                  <a:schemeClr val="bg1"/>
                </a:solidFill>
                <a:latin typeface="Arial" pitchFamily="34" charset="0"/>
                <a:cs typeface="Arial" pitchFamily="34" charset="0"/>
              </a:rPr>
              <a:t>Food Available on Coin Deposit</a:t>
            </a:r>
          </a:p>
          <a:p>
            <a:endParaRPr lang="en-US" b="1" dirty="0">
              <a:solidFill>
                <a:schemeClr val="bg1"/>
              </a:solidFill>
              <a:latin typeface="Arial" pitchFamily="34" charset="0"/>
              <a:cs typeface="Arial" pitchFamily="34" charset="0"/>
            </a:endParaRPr>
          </a:p>
          <a:p>
            <a:r>
              <a:rPr lang="en-US" dirty="0" smtClean="0">
                <a:solidFill>
                  <a:schemeClr val="bg1"/>
                </a:solidFill>
                <a:latin typeface="Arial" pitchFamily="34" charset="0"/>
                <a:cs typeface="Arial" pitchFamily="34" charset="0"/>
              </a:rPr>
              <a:t>Long-term state only provides peanuts when coins go down the funnel. Nothing is otherwise provided aside from coins scattered around the device at the beginning of the project.</a:t>
            </a:r>
            <a:endParaRPr lang="en-US"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362200"/>
            <a:ext cx="5455661" cy="646331"/>
          </a:xfrm>
          <a:prstGeom prst="rect">
            <a:avLst/>
          </a:prstGeom>
          <a:solidFill>
            <a:schemeClr val="tx1"/>
          </a:solidFill>
        </p:spPr>
        <p:txBody>
          <a:bodyPr wrap="none" rtlCol="0">
            <a:spAutoFit/>
          </a:bodyPr>
          <a:lstStyle/>
          <a:p>
            <a:r>
              <a:rPr lang="en-US" sz="3600" dirty="0" smtClean="0">
                <a:solidFill>
                  <a:schemeClr val="bg1"/>
                </a:solidFill>
              </a:rPr>
              <a:t>Invisible: Social Connections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905000"/>
            <a:ext cx="5761514" cy="1200329"/>
          </a:xfrm>
          <a:prstGeom prst="rect">
            <a:avLst/>
          </a:prstGeom>
          <a:solidFill>
            <a:schemeClr val="tx1"/>
          </a:solidFill>
        </p:spPr>
        <p:txBody>
          <a:bodyPr wrap="none" rtlCol="0">
            <a:spAutoFit/>
          </a:bodyPr>
          <a:lstStyle/>
          <a:p>
            <a:pPr algn="ctr"/>
            <a:r>
              <a:rPr lang="en-US" sz="3600" dirty="0" smtClean="0">
                <a:solidFill>
                  <a:schemeClr val="bg1"/>
                </a:solidFill>
              </a:rPr>
              <a:t>Hackers and Artists Represent</a:t>
            </a:r>
          </a:p>
          <a:p>
            <a:pPr algn="ctr"/>
            <a:r>
              <a:rPr lang="en-US" sz="3600" dirty="0" smtClean="0">
                <a:solidFill>
                  <a:schemeClr val="bg1"/>
                </a:solidFill>
              </a:rPr>
              <a:t>The 1 Finger Salute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447800"/>
            <a:ext cx="7162800" cy="1569660"/>
          </a:xfrm>
          <a:prstGeom prst="rect">
            <a:avLst/>
          </a:prstGeom>
          <a:solidFill>
            <a:schemeClr val="tx1"/>
          </a:solidFill>
        </p:spPr>
        <p:txBody>
          <a:bodyPr wrap="square" rtlCol="0">
            <a:spAutoFit/>
          </a:bodyPr>
          <a:lstStyle/>
          <a:p>
            <a:pPr algn="ctr"/>
            <a:r>
              <a:rPr lang="en-US" sz="2400" dirty="0" smtClean="0">
                <a:solidFill>
                  <a:schemeClr val="bg1"/>
                </a:solidFill>
              </a:rPr>
              <a:t>Exposing the vulnerabilities of the network…</a:t>
            </a:r>
          </a:p>
          <a:p>
            <a:pPr algn="ctr"/>
            <a:endParaRPr lang="en-US" sz="2400" dirty="0">
              <a:solidFill>
                <a:schemeClr val="bg1"/>
              </a:solidFill>
            </a:endParaRPr>
          </a:p>
          <a:p>
            <a:pPr algn="ctr"/>
            <a:r>
              <a:rPr lang="en-US" sz="2400" dirty="0" smtClean="0">
                <a:solidFill>
                  <a:schemeClr val="bg1"/>
                </a:solidFill>
              </a:rPr>
              <a:t>Bluetooth </a:t>
            </a:r>
            <a:r>
              <a:rPr lang="en-US" sz="2400" dirty="0" err="1" smtClean="0">
                <a:solidFill>
                  <a:schemeClr val="bg1"/>
                </a:solidFill>
              </a:rPr>
              <a:t>snarfing</a:t>
            </a:r>
            <a:r>
              <a:rPr lang="en-US" sz="2400" dirty="0" smtClean="0">
                <a:solidFill>
                  <a:schemeClr val="bg1"/>
                </a:solidFill>
              </a:rPr>
              <a:t>  shared address book transfer your calls around an infinite loop of strangers.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SocialNet.jpg">
            <a:hlinkClick r:id="rId2"/>
          </p:cNvPr>
          <p:cNvPicPr>
            <a:picLocks noChangeAspect="1"/>
          </p:cNvPicPr>
          <p:nvPr/>
        </p:nvPicPr>
        <p:blipFill>
          <a:blip r:embed="rId3"/>
          <a:stretch>
            <a:fillRect/>
          </a:stretch>
        </p:blipFill>
        <p:spPr>
          <a:xfrm>
            <a:off x="2592532" y="1752600"/>
            <a:ext cx="5408468" cy="4114800"/>
          </a:xfrm>
          <a:prstGeom prst="rect">
            <a:avLst/>
          </a:prstGeom>
        </p:spPr>
      </p:pic>
      <p:sp>
        <p:nvSpPr>
          <p:cNvPr id="3" name="TextBox 2"/>
          <p:cNvSpPr txBox="1"/>
          <p:nvPr/>
        </p:nvSpPr>
        <p:spPr>
          <a:xfrm>
            <a:off x="228600" y="388203"/>
            <a:ext cx="4878771" cy="830997"/>
          </a:xfrm>
          <a:prstGeom prst="rect">
            <a:avLst/>
          </a:prstGeom>
          <a:solidFill>
            <a:schemeClr val="tx1"/>
          </a:solidFill>
        </p:spPr>
        <p:txBody>
          <a:bodyPr wrap="none" rtlCol="0">
            <a:spAutoFit/>
          </a:bodyPr>
          <a:lstStyle/>
          <a:p>
            <a:r>
              <a:rPr lang="en-US" sz="2400" dirty="0" smtClean="0">
                <a:solidFill>
                  <a:schemeClr val="bg1"/>
                </a:solidFill>
              </a:rPr>
              <a:t>Generative Social Networking</a:t>
            </a:r>
          </a:p>
          <a:p>
            <a:r>
              <a:rPr lang="en-US" sz="2400" dirty="0" smtClean="0">
                <a:solidFill>
                  <a:schemeClr val="bg1"/>
                </a:solidFill>
              </a:rPr>
              <a:t>Andrew Schneider and Christian Croft</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447800"/>
            <a:ext cx="4800600" cy="2031325"/>
          </a:xfrm>
          <a:prstGeom prst="rect">
            <a:avLst/>
          </a:prstGeom>
          <a:solidFill>
            <a:schemeClr val="tx1"/>
          </a:solidFill>
        </p:spPr>
        <p:txBody>
          <a:bodyPr wrap="square" rtlCol="0">
            <a:spAutoFit/>
          </a:bodyPr>
          <a:lstStyle/>
          <a:p>
            <a:pPr algn="ctr"/>
            <a:endParaRPr lang="en-US" sz="3600" dirty="0" smtClean="0">
              <a:solidFill>
                <a:schemeClr val="bg1"/>
              </a:solidFill>
            </a:endParaRPr>
          </a:p>
          <a:p>
            <a:pPr algn="ctr"/>
            <a:r>
              <a:rPr lang="en-US" sz="3600" dirty="0" smtClean="0">
                <a:solidFill>
                  <a:schemeClr val="bg1"/>
                </a:solidFill>
              </a:rPr>
              <a:t>EXPOSING THE APIS OF INVISIBLE THINGS</a:t>
            </a:r>
          </a:p>
          <a:p>
            <a:endParaRPr lang="en-US" dirty="0" smtClean="0"/>
          </a:p>
        </p:txBody>
      </p:sp>
      <p:sp>
        <p:nvSpPr>
          <p:cNvPr id="5" name="TextBox 4"/>
          <p:cNvSpPr txBox="1"/>
          <p:nvPr/>
        </p:nvSpPr>
        <p:spPr>
          <a:xfrm>
            <a:off x="304800" y="6107668"/>
            <a:ext cx="2449773" cy="369332"/>
          </a:xfrm>
          <a:prstGeom prst="rect">
            <a:avLst/>
          </a:prstGeom>
          <a:noFill/>
        </p:spPr>
        <p:txBody>
          <a:bodyPr wrap="none" rtlCol="0">
            <a:spAutoFit/>
          </a:bodyPr>
          <a:lstStyle/>
          <a:p>
            <a:r>
              <a:rPr lang="en-US" dirty="0" smtClean="0"/>
              <a:t>Kati London, </a:t>
            </a:r>
            <a:r>
              <a:rPr lang="en-US" dirty="0" err="1" smtClean="0"/>
              <a:t>Etech</a:t>
            </a:r>
            <a:r>
              <a:rPr lang="en-US" dirty="0" smtClean="0"/>
              <a:t> 2008</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002" y="1905000"/>
            <a:ext cx="8129598" cy="1200329"/>
          </a:xfrm>
          <a:prstGeom prst="rect">
            <a:avLst/>
          </a:prstGeom>
          <a:solidFill>
            <a:schemeClr val="tx1"/>
          </a:solidFill>
        </p:spPr>
        <p:txBody>
          <a:bodyPr wrap="none" rtlCol="0">
            <a:spAutoFit/>
          </a:bodyPr>
          <a:lstStyle/>
          <a:p>
            <a:pPr algn="ctr"/>
            <a:r>
              <a:rPr lang="en-US" sz="2400" dirty="0" smtClean="0">
                <a:solidFill>
                  <a:schemeClr val="bg1"/>
                </a:solidFill>
              </a:rPr>
              <a:t>Artists use paintbrushes…today’s paintbrushes are technology…</a:t>
            </a:r>
          </a:p>
          <a:p>
            <a:pPr algn="ctr"/>
            <a:endParaRPr lang="en-US" sz="2400" dirty="0">
              <a:solidFill>
                <a:schemeClr val="bg1"/>
              </a:solidFill>
            </a:endParaRPr>
          </a:p>
          <a:p>
            <a:pPr algn="ctr"/>
            <a:r>
              <a:rPr lang="en-US" sz="2400" dirty="0" smtClean="0">
                <a:solidFill>
                  <a:schemeClr val="bg1"/>
                </a:solidFill>
              </a:rPr>
              <a:t>Hardware/Software + Conceptualization</a:t>
            </a:r>
            <a:r>
              <a:rPr lang="en-US" dirty="0" smtClean="0"/>
              <a:t> </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ocessing.JPG"/>
          <p:cNvPicPr>
            <a:picLocks noChangeAspect="1"/>
          </p:cNvPicPr>
          <p:nvPr/>
        </p:nvPicPr>
        <p:blipFill>
          <a:blip r:embed="rId2"/>
          <a:stretch>
            <a:fillRect/>
          </a:stretch>
        </p:blipFill>
        <p:spPr>
          <a:xfrm>
            <a:off x="457200" y="228600"/>
            <a:ext cx="7134225" cy="3571875"/>
          </a:xfrm>
          <a:prstGeom prst="rect">
            <a:avLst/>
          </a:prstGeom>
        </p:spPr>
      </p:pic>
      <p:pic>
        <p:nvPicPr>
          <p:cNvPr id="4" name="Picture 3" descr="arduino.JPG"/>
          <p:cNvPicPr>
            <a:picLocks noChangeAspect="1"/>
          </p:cNvPicPr>
          <p:nvPr/>
        </p:nvPicPr>
        <p:blipFill>
          <a:blip r:embed="rId3"/>
          <a:stretch>
            <a:fillRect/>
          </a:stretch>
        </p:blipFill>
        <p:spPr>
          <a:xfrm>
            <a:off x="3560618" y="1676400"/>
            <a:ext cx="5354782" cy="4267200"/>
          </a:xfrm>
          <a:prstGeom prst="rect">
            <a:avLst/>
          </a:prstGeom>
        </p:spPr>
      </p:pic>
      <p:pic>
        <p:nvPicPr>
          <p:cNvPr id="3" name="Picture 2" descr="adafruit.JPG"/>
          <p:cNvPicPr>
            <a:picLocks noChangeAspect="1"/>
          </p:cNvPicPr>
          <p:nvPr/>
        </p:nvPicPr>
        <p:blipFill>
          <a:blip r:embed="rId4"/>
          <a:stretch>
            <a:fillRect/>
          </a:stretch>
        </p:blipFill>
        <p:spPr>
          <a:xfrm>
            <a:off x="152400" y="3429000"/>
            <a:ext cx="3755833" cy="1347787"/>
          </a:xfrm>
          <a:prstGeom prst="rect">
            <a:avLst/>
          </a:prstGeom>
        </p:spPr>
      </p:pic>
      <p:sp>
        <p:nvSpPr>
          <p:cNvPr id="6" name="TextBox 5"/>
          <p:cNvSpPr txBox="1"/>
          <p:nvPr/>
        </p:nvSpPr>
        <p:spPr>
          <a:xfrm>
            <a:off x="184672" y="6091535"/>
            <a:ext cx="4082528" cy="461665"/>
          </a:xfrm>
          <a:prstGeom prst="rect">
            <a:avLst/>
          </a:prstGeom>
          <a:solidFill>
            <a:schemeClr val="tx1"/>
          </a:solidFill>
        </p:spPr>
        <p:txBody>
          <a:bodyPr wrap="none" rtlCol="0">
            <a:spAutoFit/>
          </a:bodyPr>
          <a:lstStyle/>
          <a:p>
            <a:r>
              <a:rPr lang="en-US" sz="2400" dirty="0" smtClean="0">
                <a:solidFill>
                  <a:schemeClr val="bg1"/>
                </a:solidFill>
              </a:rPr>
              <a:t>New Paintbrush Manufacturers</a:t>
            </a:r>
            <a:endParaRPr lang="en-US" sz="2400" dirty="0">
              <a:solidFill>
                <a:schemeClr val="bg1"/>
              </a:solidFill>
            </a:endParaRPr>
          </a:p>
        </p:txBody>
      </p:sp>
      <p:pic>
        <p:nvPicPr>
          <p:cNvPr id="7" name="Picture 6" descr="xbee.JPG"/>
          <p:cNvPicPr>
            <a:picLocks noChangeAspect="1"/>
          </p:cNvPicPr>
          <p:nvPr/>
        </p:nvPicPr>
        <p:blipFill>
          <a:blip r:embed="rId5"/>
          <a:stretch>
            <a:fillRect/>
          </a:stretch>
        </p:blipFill>
        <p:spPr>
          <a:xfrm>
            <a:off x="6362700" y="685800"/>
            <a:ext cx="1866900" cy="20009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4703" y="1135082"/>
            <a:ext cx="4783297" cy="3970318"/>
          </a:xfrm>
          <a:prstGeom prst="rect">
            <a:avLst/>
          </a:prstGeom>
          <a:solidFill>
            <a:schemeClr val="tx1"/>
          </a:solidFill>
        </p:spPr>
        <p:txBody>
          <a:bodyPr wrap="none" rtlCol="0">
            <a:spAutoFit/>
          </a:bodyPr>
          <a:lstStyle/>
          <a:p>
            <a:pPr>
              <a:buFont typeface="Arial" pitchFamily="34" charset="0"/>
              <a:buChar char="•"/>
            </a:pPr>
            <a:r>
              <a:rPr lang="en-US" sz="3600" dirty="0" smtClean="0">
                <a:solidFill>
                  <a:schemeClr val="bg1"/>
                </a:solidFill>
              </a:rPr>
              <a:t> Ecological</a:t>
            </a:r>
          </a:p>
          <a:p>
            <a:pPr>
              <a:buFont typeface="Arial" pitchFamily="34" charset="0"/>
              <a:buChar char="•"/>
            </a:pPr>
            <a:r>
              <a:rPr lang="en-US" sz="3600" dirty="0" smtClean="0">
                <a:solidFill>
                  <a:schemeClr val="bg1"/>
                </a:solidFill>
              </a:rPr>
              <a:t> Social</a:t>
            </a:r>
          </a:p>
          <a:p>
            <a:pPr>
              <a:buFont typeface="Arial" pitchFamily="34" charset="0"/>
              <a:buChar char="•"/>
            </a:pPr>
            <a:r>
              <a:rPr lang="en-US" sz="3600" dirty="0" smtClean="0">
                <a:solidFill>
                  <a:schemeClr val="bg1"/>
                </a:solidFill>
              </a:rPr>
              <a:t> Spatial</a:t>
            </a:r>
          </a:p>
          <a:p>
            <a:pPr>
              <a:buFont typeface="Arial" pitchFamily="34" charset="0"/>
              <a:buChar char="•"/>
            </a:pPr>
            <a:r>
              <a:rPr lang="en-US" sz="3600" dirty="0" smtClean="0">
                <a:solidFill>
                  <a:schemeClr val="bg1"/>
                </a:solidFill>
              </a:rPr>
              <a:t> Political</a:t>
            </a:r>
          </a:p>
          <a:p>
            <a:pPr>
              <a:buFont typeface="Arial" pitchFamily="34" charset="0"/>
              <a:buChar char="•"/>
            </a:pPr>
            <a:r>
              <a:rPr lang="en-US" sz="3600" dirty="0" smtClean="0">
                <a:solidFill>
                  <a:schemeClr val="bg1"/>
                </a:solidFill>
              </a:rPr>
              <a:t> Network activity-based</a:t>
            </a:r>
          </a:p>
          <a:p>
            <a:pPr>
              <a:buFont typeface="Arial" pitchFamily="34" charset="0"/>
              <a:buChar char="•"/>
            </a:pPr>
            <a:r>
              <a:rPr lang="en-US" sz="3600" dirty="0" smtClean="0">
                <a:solidFill>
                  <a:schemeClr val="bg1"/>
                </a:solidFill>
              </a:rPr>
              <a:t> Inter-species</a:t>
            </a:r>
          </a:p>
          <a:p>
            <a:r>
              <a:rPr lang="en-US" sz="3600" dirty="0" smtClean="0">
                <a:solidFill>
                  <a:schemeClr val="bg1"/>
                </a:solidFill>
              </a:rPr>
              <a:t>…</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prawl.jpg"/>
          <p:cNvPicPr>
            <a:picLocks noChangeAspect="1"/>
          </p:cNvPicPr>
          <p:nvPr/>
        </p:nvPicPr>
        <p:blipFill>
          <a:blip r:embed="rId2"/>
          <a:stretch>
            <a:fillRect/>
          </a:stretch>
        </p:blipFill>
        <p:spPr>
          <a:xfrm>
            <a:off x="3570915" y="2667000"/>
            <a:ext cx="2296485" cy="1738312"/>
          </a:xfrm>
          <a:prstGeom prst="rect">
            <a:avLst/>
          </a:prstGeom>
        </p:spPr>
      </p:pic>
      <p:pic>
        <p:nvPicPr>
          <p:cNvPr id="5" name="Picture 4" descr="socialbomb.jpg"/>
          <p:cNvPicPr>
            <a:picLocks noChangeAspect="1"/>
          </p:cNvPicPr>
          <p:nvPr/>
        </p:nvPicPr>
        <p:blipFill>
          <a:blip r:embed="rId3" cstate="print"/>
          <a:stretch>
            <a:fillRect/>
          </a:stretch>
        </p:blipFill>
        <p:spPr>
          <a:xfrm>
            <a:off x="304800" y="76200"/>
            <a:ext cx="2540000" cy="1905000"/>
          </a:xfrm>
          <a:prstGeom prst="rect">
            <a:avLst/>
          </a:prstGeom>
        </p:spPr>
      </p:pic>
      <p:sp>
        <p:nvSpPr>
          <p:cNvPr id="6" name="TextBox 5"/>
          <p:cNvSpPr txBox="1"/>
          <p:nvPr/>
        </p:nvSpPr>
        <p:spPr>
          <a:xfrm>
            <a:off x="115384" y="381000"/>
            <a:ext cx="1332416" cy="369332"/>
          </a:xfrm>
          <a:prstGeom prst="rect">
            <a:avLst/>
          </a:prstGeom>
          <a:solidFill>
            <a:schemeClr val="tx1"/>
          </a:solidFill>
        </p:spPr>
        <p:txBody>
          <a:bodyPr wrap="none" rtlCol="0">
            <a:spAutoFit/>
          </a:bodyPr>
          <a:lstStyle/>
          <a:p>
            <a:r>
              <a:rPr lang="en-US" dirty="0" smtClean="0">
                <a:solidFill>
                  <a:schemeClr val="bg1"/>
                </a:solidFill>
              </a:rPr>
              <a:t>Social Bomb</a:t>
            </a:r>
            <a:endParaRPr lang="en-US" dirty="0">
              <a:solidFill>
                <a:schemeClr val="bg1"/>
              </a:solidFill>
            </a:endParaRPr>
          </a:p>
        </p:txBody>
      </p:sp>
      <p:pic>
        <p:nvPicPr>
          <p:cNvPr id="7" name="Picture 6" descr="superfund.JPG"/>
          <p:cNvPicPr>
            <a:picLocks noChangeAspect="1"/>
          </p:cNvPicPr>
          <p:nvPr/>
        </p:nvPicPr>
        <p:blipFill>
          <a:blip r:embed="rId4"/>
          <a:stretch>
            <a:fillRect/>
          </a:stretch>
        </p:blipFill>
        <p:spPr>
          <a:xfrm>
            <a:off x="3082460" y="152400"/>
            <a:ext cx="3394540" cy="2287048"/>
          </a:xfrm>
          <a:prstGeom prst="rect">
            <a:avLst/>
          </a:prstGeom>
        </p:spPr>
      </p:pic>
      <p:pic>
        <p:nvPicPr>
          <p:cNvPr id="9" name="Picture 8" descr="NYTE.JPG"/>
          <p:cNvPicPr>
            <a:picLocks noChangeAspect="1"/>
          </p:cNvPicPr>
          <p:nvPr/>
        </p:nvPicPr>
        <p:blipFill>
          <a:blip r:embed="rId5"/>
          <a:stretch>
            <a:fillRect/>
          </a:stretch>
        </p:blipFill>
        <p:spPr>
          <a:xfrm>
            <a:off x="119062" y="2362200"/>
            <a:ext cx="3157538" cy="2875054"/>
          </a:xfrm>
          <a:prstGeom prst="rect">
            <a:avLst/>
          </a:prstGeom>
        </p:spPr>
      </p:pic>
      <p:sp>
        <p:nvSpPr>
          <p:cNvPr id="10" name="TextBox 9"/>
          <p:cNvSpPr txBox="1"/>
          <p:nvPr/>
        </p:nvSpPr>
        <p:spPr>
          <a:xfrm>
            <a:off x="50462" y="1992868"/>
            <a:ext cx="2845138" cy="369332"/>
          </a:xfrm>
          <a:prstGeom prst="rect">
            <a:avLst/>
          </a:prstGeom>
          <a:solidFill>
            <a:schemeClr val="tx1"/>
          </a:solidFill>
        </p:spPr>
        <p:txBody>
          <a:bodyPr wrap="none" rtlCol="0">
            <a:spAutoFit/>
          </a:bodyPr>
          <a:lstStyle/>
          <a:p>
            <a:r>
              <a:rPr lang="en-US" dirty="0" smtClean="0">
                <a:solidFill>
                  <a:schemeClr val="bg1"/>
                </a:solidFill>
              </a:rPr>
              <a:t>MIT </a:t>
            </a:r>
            <a:r>
              <a:rPr lang="en-US" dirty="0" err="1" smtClean="0">
                <a:solidFill>
                  <a:schemeClr val="bg1"/>
                </a:solidFill>
              </a:rPr>
              <a:t>Senseable</a:t>
            </a:r>
            <a:r>
              <a:rPr lang="en-US" dirty="0" smtClean="0">
                <a:solidFill>
                  <a:schemeClr val="bg1"/>
                </a:solidFill>
              </a:rPr>
              <a:t> Media Group</a:t>
            </a:r>
            <a:endParaRPr lang="en-US" dirty="0">
              <a:solidFill>
                <a:schemeClr val="bg1"/>
              </a:solidFill>
            </a:endParaRPr>
          </a:p>
        </p:txBody>
      </p:sp>
      <p:pic>
        <p:nvPicPr>
          <p:cNvPr id="17" name="Picture 16" descr="536px-Jeremijenko_robobronx.jpg"/>
          <p:cNvPicPr>
            <a:picLocks noChangeAspect="1"/>
          </p:cNvPicPr>
          <p:nvPr/>
        </p:nvPicPr>
        <p:blipFill>
          <a:blip r:embed="rId6" cstate="print"/>
          <a:stretch>
            <a:fillRect/>
          </a:stretch>
        </p:blipFill>
        <p:spPr>
          <a:xfrm>
            <a:off x="6553200" y="152400"/>
            <a:ext cx="1701800" cy="1905000"/>
          </a:xfrm>
          <a:prstGeom prst="rect">
            <a:avLst/>
          </a:prstGeom>
        </p:spPr>
      </p:pic>
      <p:sp>
        <p:nvSpPr>
          <p:cNvPr id="18" name="TextBox 17"/>
          <p:cNvSpPr txBox="1"/>
          <p:nvPr/>
        </p:nvSpPr>
        <p:spPr>
          <a:xfrm>
            <a:off x="7086600" y="1143000"/>
            <a:ext cx="2030043" cy="369332"/>
          </a:xfrm>
          <a:prstGeom prst="rect">
            <a:avLst/>
          </a:prstGeom>
          <a:solidFill>
            <a:schemeClr val="tx1"/>
          </a:solidFill>
        </p:spPr>
        <p:txBody>
          <a:bodyPr wrap="none" rtlCol="0">
            <a:spAutoFit/>
          </a:bodyPr>
          <a:lstStyle/>
          <a:p>
            <a:r>
              <a:rPr lang="en-US" dirty="0" smtClean="0">
                <a:solidFill>
                  <a:schemeClr val="bg1"/>
                </a:solidFill>
              </a:rPr>
              <a:t>Natalie </a:t>
            </a:r>
            <a:r>
              <a:rPr lang="en-US" dirty="0" err="1" smtClean="0">
                <a:solidFill>
                  <a:schemeClr val="bg1"/>
                </a:solidFill>
              </a:rPr>
              <a:t>Jeremijenko</a:t>
            </a:r>
            <a:endParaRPr lang="en-US" dirty="0">
              <a:solidFill>
                <a:schemeClr val="bg1"/>
              </a:solidFill>
            </a:endParaRPr>
          </a:p>
        </p:txBody>
      </p:sp>
      <p:sp>
        <p:nvSpPr>
          <p:cNvPr id="8" name="TextBox 7"/>
          <p:cNvSpPr txBox="1"/>
          <p:nvPr/>
        </p:nvSpPr>
        <p:spPr>
          <a:xfrm>
            <a:off x="5379967" y="1371600"/>
            <a:ext cx="1478033" cy="369332"/>
          </a:xfrm>
          <a:prstGeom prst="rect">
            <a:avLst/>
          </a:prstGeom>
          <a:solidFill>
            <a:schemeClr val="tx1"/>
          </a:solidFill>
        </p:spPr>
        <p:txBody>
          <a:bodyPr wrap="none" rtlCol="0">
            <a:spAutoFit/>
          </a:bodyPr>
          <a:lstStyle/>
          <a:p>
            <a:r>
              <a:rPr lang="en-US" dirty="0" smtClean="0">
                <a:solidFill>
                  <a:schemeClr val="bg1"/>
                </a:solidFill>
              </a:rPr>
              <a:t>Brooke Singer</a:t>
            </a:r>
            <a:endParaRPr lang="en-US" dirty="0">
              <a:solidFill>
                <a:schemeClr val="bg1"/>
              </a:solidFill>
            </a:endParaRPr>
          </a:p>
        </p:txBody>
      </p:sp>
      <p:sp>
        <p:nvSpPr>
          <p:cNvPr id="12" name="TextBox 11"/>
          <p:cNvSpPr txBox="1"/>
          <p:nvPr/>
        </p:nvSpPr>
        <p:spPr>
          <a:xfrm>
            <a:off x="3276600" y="2514600"/>
            <a:ext cx="2995692" cy="369332"/>
          </a:xfrm>
          <a:prstGeom prst="rect">
            <a:avLst/>
          </a:prstGeom>
          <a:solidFill>
            <a:schemeClr val="tx1"/>
          </a:solidFill>
        </p:spPr>
        <p:txBody>
          <a:bodyPr wrap="none" rtlCol="0">
            <a:spAutoFit/>
          </a:bodyPr>
          <a:lstStyle/>
          <a:p>
            <a:r>
              <a:rPr lang="en-US" dirty="0" err="1" smtClean="0">
                <a:solidFill>
                  <a:schemeClr val="bg1"/>
                </a:solidFill>
              </a:rPr>
              <a:t>Wifi</a:t>
            </a:r>
            <a:r>
              <a:rPr lang="en-US" dirty="0" smtClean="0">
                <a:solidFill>
                  <a:schemeClr val="bg1"/>
                </a:solidFill>
              </a:rPr>
              <a:t> Geography: Paul Torrens</a:t>
            </a:r>
            <a:endParaRPr lang="en-US" dirty="0">
              <a:solidFill>
                <a:schemeClr val="bg1"/>
              </a:solidFill>
            </a:endParaRPr>
          </a:p>
        </p:txBody>
      </p:sp>
      <p:pic>
        <p:nvPicPr>
          <p:cNvPr id="19" name="Picture 18" descr="datascapes.JPG"/>
          <p:cNvPicPr>
            <a:picLocks noChangeAspect="1"/>
          </p:cNvPicPr>
          <p:nvPr/>
        </p:nvPicPr>
        <p:blipFill>
          <a:blip r:embed="rId7"/>
          <a:stretch>
            <a:fillRect/>
          </a:stretch>
        </p:blipFill>
        <p:spPr>
          <a:xfrm>
            <a:off x="4804074" y="4267200"/>
            <a:ext cx="4187526" cy="2438400"/>
          </a:xfrm>
          <a:prstGeom prst="rect">
            <a:avLst/>
          </a:prstGeom>
        </p:spPr>
      </p:pic>
      <p:pic>
        <p:nvPicPr>
          <p:cNvPr id="15" name="Picture 14" descr="twit.JPG"/>
          <p:cNvPicPr>
            <a:picLocks noChangeAspect="1"/>
          </p:cNvPicPr>
          <p:nvPr/>
        </p:nvPicPr>
        <p:blipFill>
          <a:blip r:embed="rId8"/>
          <a:stretch>
            <a:fillRect/>
          </a:stretch>
        </p:blipFill>
        <p:spPr>
          <a:xfrm>
            <a:off x="7315200" y="2209334"/>
            <a:ext cx="1690688" cy="1905466"/>
          </a:xfrm>
          <a:prstGeom prst="rect">
            <a:avLst/>
          </a:prstGeom>
        </p:spPr>
      </p:pic>
      <p:sp>
        <p:nvSpPr>
          <p:cNvPr id="16" name="TextBox 15"/>
          <p:cNvSpPr txBox="1"/>
          <p:nvPr/>
        </p:nvSpPr>
        <p:spPr>
          <a:xfrm>
            <a:off x="6400800" y="2858869"/>
            <a:ext cx="1193019" cy="646331"/>
          </a:xfrm>
          <a:prstGeom prst="rect">
            <a:avLst/>
          </a:prstGeom>
          <a:solidFill>
            <a:schemeClr val="tx1"/>
          </a:solidFill>
        </p:spPr>
        <p:txBody>
          <a:bodyPr wrap="none" rtlCol="0">
            <a:spAutoFit/>
          </a:bodyPr>
          <a:lstStyle/>
          <a:p>
            <a:pPr algn="ctr"/>
            <a:r>
              <a:rPr lang="en-US" dirty="0" err="1" smtClean="0">
                <a:solidFill>
                  <a:schemeClr val="bg1"/>
                </a:solidFill>
              </a:rPr>
              <a:t>Botanicalls</a:t>
            </a:r>
            <a:endParaRPr lang="en-US" dirty="0" smtClean="0">
              <a:solidFill>
                <a:schemeClr val="bg1"/>
              </a:solidFill>
            </a:endParaRPr>
          </a:p>
          <a:p>
            <a:pPr algn="ctr"/>
            <a:r>
              <a:rPr lang="en-US" dirty="0" smtClean="0">
                <a:solidFill>
                  <a:schemeClr val="bg1"/>
                </a:solidFill>
              </a:rPr>
              <a:t>Twitter</a:t>
            </a:r>
            <a:endParaRPr lang="en-US" dirty="0">
              <a:solidFill>
                <a:schemeClr val="bg1"/>
              </a:solidFill>
            </a:endParaRPr>
          </a:p>
        </p:txBody>
      </p:sp>
      <p:sp>
        <p:nvSpPr>
          <p:cNvPr id="20" name="TextBox 19"/>
          <p:cNvSpPr txBox="1"/>
          <p:nvPr/>
        </p:nvSpPr>
        <p:spPr>
          <a:xfrm>
            <a:off x="5943600" y="3745468"/>
            <a:ext cx="1243802" cy="369332"/>
          </a:xfrm>
          <a:prstGeom prst="rect">
            <a:avLst/>
          </a:prstGeom>
          <a:solidFill>
            <a:schemeClr val="tx1"/>
          </a:solidFill>
        </p:spPr>
        <p:txBody>
          <a:bodyPr wrap="none" rtlCol="0">
            <a:spAutoFit/>
          </a:bodyPr>
          <a:lstStyle/>
          <a:p>
            <a:r>
              <a:rPr lang="en-US" dirty="0" err="1" smtClean="0">
                <a:solidFill>
                  <a:schemeClr val="bg1"/>
                </a:solidFill>
              </a:rPr>
              <a:t>Datascapes</a:t>
            </a:r>
            <a:endParaRPr lang="en-US" dirty="0">
              <a:solidFill>
                <a:schemeClr val="bg1"/>
              </a:solidFill>
            </a:endParaRPr>
          </a:p>
        </p:txBody>
      </p:sp>
      <p:pic>
        <p:nvPicPr>
          <p:cNvPr id="13" name="Picture 12" descr="personal_robots.JPG"/>
          <p:cNvPicPr>
            <a:picLocks noChangeAspect="1"/>
          </p:cNvPicPr>
          <p:nvPr/>
        </p:nvPicPr>
        <p:blipFill>
          <a:blip r:embed="rId9"/>
          <a:stretch>
            <a:fillRect/>
          </a:stretch>
        </p:blipFill>
        <p:spPr>
          <a:xfrm>
            <a:off x="0" y="4969491"/>
            <a:ext cx="4114800" cy="1888509"/>
          </a:xfrm>
          <a:prstGeom prst="rect">
            <a:avLst/>
          </a:prstGeom>
        </p:spPr>
      </p:pic>
      <p:sp>
        <p:nvSpPr>
          <p:cNvPr id="14" name="TextBox 13"/>
          <p:cNvSpPr txBox="1"/>
          <p:nvPr/>
        </p:nvSpPr>
        <p:spPr>
          <a:xfrm>
            <a:off x="3897559" y="4964668"/>
            <a:ext cx="598241" cy="369332"/>
          </a:xfrm>
          <a:prstGeom prst="rect">
            <a:avLst/>
          </a:prstGeom>
          <a:solidFill>
            <a:schemeClr val="tx1"/>
          </a:solidFill>
        </p:spPr>
        <p:txBody>
          <a:bodyPr wrap="none" rtlCol="0">
            <a:spAutoFit/>
          </a:bodyPr>
          <a:lstStyle/>
          <a:p>
            <a:r>
              <a:rPr lang="en-US" dirty="0" smtClean="0">
                <a:solidFill>
                  <a:schemeClr val="bg1"/>
                </a:solidFill>
              </a:rPr>
              <a:t>IPRE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362200"/>
            <a:ext cx="5048562" cy="646331"/>
          </a:xfrm>
          <a:prstGeom prst="rect">
            <a:avLst/>
          </a:prstGeom>
          <a:solidFill>
            <a:schemeClr val="tx1"/>
          </a:solidFill>
        </p:spPr>
        <p:txBody>
          <a:bodyPr wrap="none" rtlCol="0">
            <a:spAutoFit/>
          </a:bodyPr>
          <a:lstStyle/>
          <a:p>
            <a:r>
              <a:rPr lang="en-US" sz="3600" dirty="0" smtClean="0">
                <a:solidFill>
                  <a:schemeClr val="bg1"/>
                </a:solidFill>
              </a:rPr>
              <a:t>Invisible: Waste Processes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inkPee7-600.jpg"/>
          <p:cNvPicPr>
            <a:picLocks noChangeAspect="1"/>
          </p:cNvPicPr>
          <p:nvPr/>
        </p:nvPicPr>
        <p:blipFill>
          <a:blip r:embed="rId2"/>
          <a:stretch>
            <a:fillRect/>
          </a:stretch>
        </p:blipFill>
        <p:spPr>
          <a:xfrm>
            <a:off x="1905000" y="647700"/>
            <a:ext cx="5715000" cy="6362700"/>
          </a:xfrm>
          <a:prstGeom prst="rect">
            <a:avLst/>
          </a:prstGeom>
        </p:spPr>
      </p:pic>
      <p:sp>
        <p:nvSpPr>
          <p:cNvPr id="6" name="TextBox 5"/>
          <p:cNvSpPr txBox="1"/>
          <p:nvPr/>
        </p:nvSpPr>
        <p:spPr>
          <a:xfrm>
            <a:off x="76200" y="152400"/>
            <a:ext cx="5105400" cy="523220"/>
          </a:xfrm>
          <a:prstGeom prst="rect">
            <a:avLst/>
          </a:prstGeom>
          <a:solidFill>
            <a:schemeClr val="tx1"/>
          </a:solidFill>
        </p:spPr>
        <p:txBody>
          <a:bodyPr wrap="square" rtlCol="0">
            <a:spAutoFit/>
          </a:bodyPr>
          <a:lstStyle/>
          <a:p>
            <a:r>
              <a:rPr lang="en-US" sz="2800" dirty="0">
                <a:solidFill>
                  <a:schemeClr val="bg1"/>
                </a:solidFill>
                <a:latin typeface="Arial" pitchFamily="34" charset="0"/>
                <a:cs typeface="Arial" pitchFamily="34" charset="0"/>
              </a:rPr>
              <a:t>Rebecca Bray and Britta Riley</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600"/>
            <a:ext cx="7772400" cy="2677656"/>
          </a:xfrm>
          <a:prstGeom prst="rect">
            <a:avLst/>
          </a:prstGeom>
          <a:solidFill>
            <a:schemeClr val="tx1"/>
          </a:solidFill>
        </p:spPr>
        <p:txBody>
          <a:bodyPr wrap="square" rtlCol="0">
            <a:spAutoFit/>
          </a:bodyPr>
          <a:lstStyle/>
          <a:p>
            <a:r>
              <a:rPr lang="en-US" sz="2800" dirty="0" smtClean="0">
                <a:solidFill>
                  <a:schemeClr val="bg1"/>
                </a:solidFill>
                <a:latin typeface="Arial" pitchFamily="34" charset="0"/>
                <a:cs typeface="Arial" pitchFamily="34" charset="0"/>
              </a:rPr>
              <a:t>What happens when we think of our bodies as their own ecosystems? </a:t>
            </a:r>
          </a:p>
          <a:p>
            <a:endParaRPr lang="en-US"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Are they open or closed ecosystems? </a:t>
            </a:r>
            <a:endParaRPr lang="en-US" sz="2800" dirty="0">
              <a:solidFill>
                <a:schemeClr val="bg1"/>
              </a:solidFill>
              <a:latin typeface="Arial" pitchFamily="34" charset="0"/>
              <a:cs typeface="Arial" pitchFamily="34" charset="0"/>
            </a:endParaRPr>
          </a:p>
          <a:p>
            <a:endParaRPr lang="en-US" sz="2800" dirty="0" smtClean="0">
              <a:solidFill>
                <a:schemeClr val="bg1"/>
              </a:solidFill>
              <a:latin typeface="Arial" pitchFamily="34" charset="0"/>
              <a:cs typeface="Arial" pitchFamily="34" charset="0"/>
            </a:endParaRPr>
          </a:p>
          <a:p>
            <a:r>
              <a:rPr lang="en-US" sz="2800" dirty="0" smtClean="0">
                <a:solidFill>
                  <a:schemeClr val="bg1"/>
                </a:solidFill>
                <a:latin typeface="Arial" pitchFamily="34" charset="0"/>
                <a:cs typeface="Arial" pitchFamily="34" charset="0"/>
              </a:rPr>
              <a:t>Where do we draw the boundaries?</a:t>
            </a:r>
            <a:endParaRPr lang="en-US" sz="28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523</Words>
  <Application>Microsoft Office PowerPoint</Application>
  <PresentationFormat>On-screen Show (4:3)</PresentationFormat>
  <Paragraphs>59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klondon</dc:creator>
  <cp:lastModifiedBy>klondon</cp:lastModifiedBy>
  <cp:revision>39</cp:revision>
  <dcterms:created xsi:type="dcterms:W3CDTF">2008-03-05T13:23:54Z</dcterms:created>
  <dcterms:modified xsi:type="dcterms:W3CDTF">2008-03-05T19:37:12Z</dcterms:modified>
</cp:coreProperties>
</file>